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0" r:id="rId5"/>
    <p:sldId id="257"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g>
</file>

<file path=ppt/media/image3.pn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EE7906-C82D-4E43-8C26-875A34EBFAB9}" type="datetimeFigureOut">
              <a:rPr lang="en-US" smtClean="0"/>
              <a:t>12/2/2021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BF4EA-66C0-4CFE-81BD-02CDB9148D34}" type="slidenum">
              <a:rPr lang="en-US" smtClean="0"/>
              <a:t>‹#›</a:t>
            </a:fld>
            <a:endParaRPr lang="en-US" dirty="0"/>
          </a:p>
        </p:txBody>
      </p:sp>
    </p:spTree>
    <p:extLst>
      <p:ext uri="{BB962C8B-B14F-4D97-AF65-F5344CB8AC3E}">
        <p14:creationId xmlns:p14="http://schemas.microsoft.com/office/powerpoint/2010/main" val="3147126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68F7FD2-78F3-4025-8C40-D6E2BBEFF8E3}"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7776998-F2E3-470B-85E3-144435E0AF88}" type="datetime1">
              <a:rPr lang="en-US" smtClean="0"/>
              <a:t>12/2/2021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AF3A83-32E0-4C68-A4B1-45A1A98A891C}"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011ED9A-B46E-48BC-AD1D-9469A1E586B7}"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28064C2E-5AA0-4CF4-9C97-3C6939270543}"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5E9173-068B-4694-999E-1E58247E45AF}"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EE311-14F4-45AB-A0B7-1DAFD090F206}"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599C16-F9EE-4636-80C2-7384C6C78ADF}"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F9CB28-F02B-4485-B3AC-3EDF57A974AC}"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7C79D3-0911-48A2-825D-B5F84FE4AE39}"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57E870-A198-4702-9BFA-BD2904A155CD}" type="datetime1">
              <a:rPr lang="en-US" smtClean="0"/>
              <a:t>12/2/2021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66B435-25C5-4918-AFE5-17599C217023}" type="datetime1">
              <a:rPr lang="en-US" smtClean="0"/>
              <a:t>12/2/2021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F2A300-4063-4776-9C3D-A8FF3A4D491F}" type="datetime1">
              <a:rPr lang="en-US" smtClean="0"/>
              <a:t>12/2/2021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C55BF7-25C8-4169-AC89-A4623E500252}" type="datetime1">
              <a:rPr lang="en-US" smtClean="0"/>
              <a:t>12/2/2021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B1BB5-38A7-471B-8DB3-E4DCD9DB702C}" type="datetime1">
              <a:rPr lang="en-US" smtClean="0"/>
              <a:t>12/2/2021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091F70-D7D4-4DF3-9CC1-02F6964320B0}" type="datetime1">
              <a:rPr lang="en-US" smtClean="0"/>
              <a:t>12/2/2021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0AF86A95-6C90-4294-B505-E59AA6B971B5}" type="datetime1">
              <a:rPr lang="en-US" smtClean="0"/>
              <a:t>12/2/2021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1A52284-D8C1-49FC-9977-61CBDF7BBE24}" type="datetime1">
              <a:rPr lang="en-US" smtClean="0"/>
              <a:t>12/2/2021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localhost/PRJT2K21_KAPI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076F00-C11C-4B8C-A42D-26907935F28E}"/>
              </a:ext>
              <a:ext uri="{C183D7F6-B498-43B3-948B-1728B52AA6E4}">
                <adec:decorative xmlns:adec="http://schemas.microsoft.com/office/drawing/2017/decorative" val="1"/>
              </a:ext>
            </a:extLst>
          </p:cNvPr>
          <p:cNvPicPr>
            <a:picLocks noChangeAspect="1"/>
          </p:cNvPicPr>
          <p:nvPr/>
        </p:nvPicPr>
        <p:blipFill rotWithShape="1">
          <a:blip r:embed="rId3"/>
          <a:srcRect b="25000"/>
          <a:stretch/>
        </p:blipFill>
        <p:spPr>
          <a:xfrm>
            <a:off x="20" y="10"/>
            <a:ext cx="12191980" cy="6857990"/>
          </a:xfrm>
          <a:prstGeom prst="rect">
            <a:avLst/>
          </a:prstGeom>
        </p:spPr>
      </p:pic>
      <p:sp useBgFill="1">
        <p:nvSpPr>
          <p:cNvPr id="29" name="Rounded Rectangle 9">
            <a:extLst>
              <a:ext uri="{FF2B5EF4-FFF2-40B4-BE49-F238E27FC236}">
                <a16:creationId xmlns:a16="http://schemas.microsoft.com/office/drawing/2014/main" id="{377641A3-0AD1-47C4-888F-5D557BC9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E26292E0-6095-4F56-8D59-35C313153FE0}"/>
              </a:ext>
            </a:extLst>
          </p:cNvPr>
          <p:cNvSpPr>
            <a:spLocks noGrp="1"/>
          </p:cNvSpPr>
          <p:nvPr>
            <p:ph type="subTitle" idx="1"/>
          </p:nvPr>
        </p:nvSpPr>
        <p:spPr>
          <a:xfrm>
            <a:off x="5794408" y="3886200"/>
            <a:ext cx="4632826" cy="795587"/>
          </a:xfrm>
        </p:spPr>
        <p:txBody>
          <a:bodyPr>
            <a:normAutofit fontScale="92500" lnSpcReduction="10000"/>
          </a:bodyPr>
          <a:lstStyle/>
          <a:p>
            <a:pPr algn="l"/>
            <a:r>
              <a:rPr lang="en-US" dirty="0"/>
              <a:t>Created By :-  KAPIL R. DALSANIYA</a:t>
            </a:r>
          </a:p>
          <a:p>
            <a:pPr algn="l"/>
            <a:r>
              <a:rPr lang="en-US" dirty="0"/>
              <a:t>Guide By     :-  Dr. Y. R. </a:t>
            </a:r>
            <a:r>
              <a:rPr lang="en-US" dirty="0" err="1"/>
              <a:t>Ghodasara</a:t>
            </a:r>
            <a:endParaRPr lang="en-US" dirty="0"/>
          </a:p>
        </p:txBody>
      </p:sp>
      <p:sp>
        <p:nvSpPr>
          <p:cNvPr id="4" name="Rectangle 3">
            <a:extLst>
              <a:ext uri="{FF2B5EF4-FFF2-40B4-BE49-F238E27FC236}">
                <a16:creationId xmlns:a16="http://schemas.microsoft.com/office/drawing/2014/main" id="{F211BB59-5E10-4EF1-8BB1-574B4377AF0F}"/>
              </a:ext>
            </a:extLst>
          </p:cNvPr>
          <p:cNvSpPr/>
          <p:nvPr/>
        </p:nvSpPr>
        <p:spPr>
          <a:xfrm>
            <a:off x="1590011" y="1989193"/>
            <a:ext cx="8998224" cy="1754326"/>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DAIRY FARM MANAGEMENT SYSTEM</a:t>
            </a:r>
            <a:endParaRPr lang="en-IN" sz="5400" b="1" cap="none" spc="0" dirty="0">
              <a:ln/>
              <a:solidFill>
                <a:schemeClr val="accent3"/>
              </a:solidFill>
              <a:effectLst/>
            </a:endParaRPr>
          </a:p>
        </p:txBody>
      </p:sp>
    </p:spTree>
    <p:extLst>
      <p:ext uri="{BB962C8B-B14F-4D97-AF65-F5344CB8AC3E}">
        <p14:creationId xmlns:p14="http://schemas.microsoft.com/office/powerpoint/2010/main" val="3065875020"/>
      </p:ext>
    </p:extLst>
  </p:cSld>
  <p:clrMapOvr>
    <a:masterClrMapping/>
  </p:clrMapOvr>
  <p:transition spd="slow">
    <p:comb/>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076F00-C11C-4B8C-A42D-26907935F28E}"/>
              </a:ext>
              <a:ext uri="{C183D7F6-B498-43B3-948B-1728B52AA6E4}">
                <adec:decorative xmlns:adec="http://schemas.microsoft.com/office/drawing/2017/decorative" val="1"/>
              </a:ext>
            </a:extLst>
          </p:cNvPr>
          <p:cNvPicPr>
            <a:picLocks noChangeAspect="1"/>
          </p:cNvPicPr>
          <p:nvPr/>
        </p:nvPicPr>
        <p:blipFill rotWithShape="1">
          <a:blip r:embed="rId3"/>
          <a:srcRect b="25000"/>
          <a:stretch/>
        </p:blipFill>
        <p:spPr>
          <a:xfrm>
            <a:off x="20" y="10"/>
            <a:ext cx="12191980" cy="6857990"/>
          </a:xfrm>
          <a:prstGeom prst="rect">
            <a:avLst/>
          </a:prstGeom>
        </p:spPr>
      </p:pic>
      <p:sp useBgFill="1">
        <p:nvSpPr>
          <p:cNvPr id="29" name="Rounded Rectangle 9">
            <a:extLst>
              <a:ext uri="{FF2B5EF4-FFF2-40B4-BE49-F238E27FC236}">
                <a16:creationId xmlns:a16="http://schemas.microsoft.com/office/drawing/2014/main" id="{377641A3-0AD1-47C4-888F-5D557BC9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CE2E655-0102-49D3-B985-142AB0FBC1D8}"/>
              </a:ext>
            </a:extLst>
          </p:cNvPr>
          <p:cNvSpPr/>
          <p:nvPr/>
        </p:nvSpPr>
        <p:spPr>
          <a:xfrm>
            <a:off x="3141505" y="2620826"/>
            <a:ext cx="5908990" cy="1323439"/>
          </a:xfrm>
          <a:prstGeom prst="rect">
            <a:avLst/>
          </a:prstGeom>
          <a:noFill/>
        </p:spPr>
        <p:txBody>
          <a:bodyPr wrap="none" lIns="91440" tIns="45720" rIns="91440" bIns="45720">
            <a:spAutoFit/>
          </a:bodyPr>
          <a:lstStyle/>
          <a:p>
            <a:pPr algn="ctr"/>
            <a:r>
              <a:rPr lang="en-US" sz="80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a:t>
            </a:r>
          </a:p>
        </p:txBody>
      </p:sp>
    </p:spTree>
    <p:extLst>
      <p:ext uri="{BB962C8B-B14F-4D97-AF65-F5344CB8AC3E}">
        <p14:creationId xmlns:p14="http://schemas.microsoft.com/office/powerpoint/2010/main" val="348801055"/>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076F00-C11C-4B8C-A42D-26907935F28E}"/>
              </a:ext>
              <a:ext uri="{C183D7F6-B498-43B3-948B-1728B52AA6E4}">
                <adec:decorative xmlns:adec="http://schemas.microsoft.com/office/drawing/2017/decorative" val="1"/>
              </a:ext>
            </a:extLst>
          </p:cNvPr>
          <p:cNvPicPr>
            <a:picLocks noChangeAspect="1"/>
          </p:cNvPicPr>
          <p:nvPr/>
        </p:nvPicPr>
        <p:blipFill rotWithShape="1">
          <a:blip r:embed="rId3"/>
          <a:srcRect b="25000"/>
          <a:stretch/>
        </p:blipFill>
        <p:spPr>
          <a:xfrm>
            <a:off x="20" y="10"/>
            <a:ext cx="12191980" cy="6857990"/>
          </a:xfrm>
          <a:prstGeom prst="rect">
            <a:avLst/>
          </a:prstGeom>
        </p:spPr>
      </p:pic>
      <p:sp useBgFill="1">
        <p:nvSpPr>
          <p:cNvPr id="29" name="Rounded Rectangle 9">
            <a:extLst>
              <a:ext uri="{FF2B5EF4-FFF2-40B4-BE49-F238E27FC236}">
                <a16:creationId xmlns:a16="http://schemas.microsoft.com/office/drawing/2014/main" id="{377641A3-0AD1-47C4-888F-5D557BC9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6" name="Rectangle 5">
            <a:hlinkClick r:id="rId4"/>
            <a:extLst>
              <a:ext uri="{FF2B5EF4-FFF2-40B4-BE49-F238E27FC236}">
                <a16:creationId xmlns:a16="http://schemas.microsoft.com/office/drawing/2014/main" id="{1CE2E655-0102-49D3-B985-142AB0FBC1D8}"/>
              </a:ext>
            </a:extLst>
          </p:cNvPr>
          <p:cNvSpPr/>
          <p:nvPr/>
        </p:nvSpPr>
        <p:spPr>
          <a:xfrm>
            <a:off x="2352026" y="2620826"/>
            <a:ext cx="7487948" cy="1323439"/>
          </a:xfrm>
          <a:prstGeom prst="rect">
            <a:avLst/>
          </a:prstGeom>
          <a:noFill/>
        </p:spPr>
        <p:txBody>
          <a:bodyPr wrap="none" lIns="91440" tIns="45720" rIns="91440" bIns="45720">
            <a:spAutoFit/>
          </a:bodyPr>
          <a:lstStyle/>
          <a:p>
            <a:pPr algn="ctr"/>
            <a:r>
              <a:rPr lang="en-US" sz="8000" b="1"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OPEN PROJECT</a:t>
            </a:r>
            <a:endParaRPr lang="en-US" sz="80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4026957022"/>
      </p:ext>
    </p:extLst>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FB56E1C-F741-4045-8745-71D336B42366}"/>
              </a:ext>
            </a:extLst>
          </p:cNvPr>
          <p:cNvSpPr>
            <a:spLocks noGrp="1"/>
          </p:cNvSpPr>
          <p:nvPr>
            <p:ph idx="1"/>
          </p:nvPr>
        </p:nvSpPr>
        <p:spPr>
          <a:xfrm>
            <a:off x="1035535" y="2108734"/>
            <a:ext cx="9905998" cy="3124201"/>
          </a:xfrm>
        </p:spPr>
        <p:txBody>
          <a:bodyPr>
            <a:normAutofit/>
          </a:bodyPr>
          <a:lstStyle/>
          <a:p>
            <a:pPr algn="just"/>
            <a:r>
              <a:rPr lang="en-US" sz="2800" dirty="0">
                <a:solidFill>
                  <a:schemeClr val="accent4">
                    <a:lumMod val="60000"/>
                    <a:lumOff val="40000"/>
                  </a:schemeClr>
                </a:solidFill>
                <a:effectLst/>
                <a:latin typeface="Calibri" panose="020F0502020204030204" pitchFamily="34" charset="0"/>
                <a:ea typeface="Calibri" panose="020F0502020204030204" pitchFamily="34" charset="0"/>
              </a:rPr>
              <a:t>The project titled </a:t>
            </a:r>
            <a:r>
              <a:rPr lang="en-US" sz="2800" b="1" dirty="0">
                <a:solidFill>
                  <a:schemeClr val="accent4">
                    <a:lumMod val="60000"/>
                    <a:lumOff val="40000"/>
                  </a:schemeClr>
                </a:solidFill>
                <a:effectLst/>
                <a:latin typeface="Calibri" panose="020F0502020204030204" pitchFamily="34" charset="0"/>
                <a:ea typeface="Calibri" panose="020F0502020204030204" pitchFamily="34" charset="0"/>
              </a:rPr>
              <a:t>Dairy Farm Management System </a:t>
            </a:r>
            <a:r>
              <a:rPr lang="en-US" sz="2800" dirty="0">
                <a:solidFill>
                  <a:schemeClr val="accent4">
                    <a:lumMod val="60000"/>
                    <a:lumOff val="40000"/>
                  </a:schemeClr>
                </a:solidFill>
                <a:effectLst/>
                <a:latin typeface="Calibri" panose="020F0502020204030204" pitchFamily="34" charset="0"/>
                <a:ea typeface="Calibri" panose="020F0502020204030204" pitchFamily="34" charset="0"/>
              </a:rPr>
              <a:t>is an online platform designed to automate the record keeping and transaction in the operation of dairy farm. The said project was designed and developed in PHP and Bootstrap. Core features of the system include the cow information, feed monitoring as well as the record of milk collection.</a:t>
            </a:r>
            <a:endParaRPr lang="en-IN" sz="3200" dirty="0">
              <a:solidFill>
                <a:schemeClr val="accent4">
                  <a:lumMod val="60000"/>
                  <a:lumOff val="40000"/>
                </a:schemeClr>
              </a:solidFill>
            </a:endParaRPr>
          </a:p>
        </p:txBody>
      </p:sp>
      <p:sp>
        <p:nvSpPr>
          <p:cNvPr id="6" name="Rectangle 5">
            <a:extLst>
              <a:ext uri="{FF2B5EF4-FFF2-40B4-BE49-F238E27FC236}">
                <a16:creationId xmlns:a16="http://schemas.microsoft.com/office/drawing/2014/main" id="{C1D5B9AC-7D21-4FDB-8C6F-64B2DCF7C85C}"/>
              </a:ext>
            </a:extLst>
          </p:cNvPr>
          <p:cNvSpPr/>
          <p:nvPr/>
        </p:nvSpPr>
        <p:spPr>
          <a:xfrm>
            <a:off x="1035535" y="451479"/>
            <a:ext cx="4839786" cy="861774"/>
          </a:xfrm>
          <a:prstGeom prst="rect">
            <a:avLst/>
          </a:prstGeom>
          <a:noFill/>
        </p:spPr>
        <p:txBody>
          <a:bodyPr wrap="none" lIns="91440" tIns="45720" rIns="91440" bIns="45720">
            <a:spAutoFit/>
          </a:bodyPr>
          <a:lstStyle/>
          <a:p>
            <a:r>
              <a:rPr lang="en-US" sz="5000" b="1" cap="none" spc="0" dirty="0">
                <a:ln w="6600">
                  <a:solidFill>
                    <a:schemeClr val="accent2"/>
                  </a:solidFill>
                  <a:prstDash val="solid"/>
                </a:ln>
                <a:solidFill>
                  <a:srgbClr val="FFFFFF"/>
                </a:solidFill>
                <a:effectLst>
                  <a:outerShdw dist="38100" dir="2700000" algn="tl" rotWithShape="0">
                    <a:schemeClr val="accent2"/>
                  </a:outerShdw>
                </a:effectLst>
              </a:rPr>
              <a:t>INTRODUCTION</a:t>
            </a:r>
            <a:endParaRPr lang="en-IN" sz="50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1016494878"/>
      </p:ext>
    </p:extLst>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FB56E1C-F741-4045-8745-71D336B42366}"/>
              </a:ext>
            </a:extLst>
          </p:cNvPr>
          <p:cNvSpPr>
            <a:spLocks noGrp="1"/>
          </p:cNvSpPr>
          <p:nvPr>
            <p:ph idx="1"/>
          </p:nvPr>
        </p:nvSpPr>
        <p:spPr>
          <a:xfrm>
            <a:off x="1035535" y="1714097"/>
            <a:ext cx="9905998" cy="3124201"/>
          </a:xfrm>
        </p:spPr>
        <p:txBody>
          <a:bodyPr>
            <a:normAutofit/>
          </a:bodyPr>
          <a:lstStyle/>
          <a:p>
            <a:pPr marL="342900" lvl="0" indent="-342900" algn="just">
              <a:lnSpc>
                <a:spcPct val="150000"/>
              </a:lnSpc>
              <a:buFont typeface="Symbol" panose="05050102010706020507" pitchFamily="18" charset="2"/>
              <a:buChar char=""/>
            </a:pPr>
            <a:r>
              <a:rPr lang="en-US" sz="28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rPr>
              <a:t>To store large number of records of cows and daily milk production.</a:t>
            </a:r>
            <a:endParaRPr lang="en-IN" sz="28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endParaRPr>
          </a:p>
          <a:p>
            <a:pPr marL="342900" lvl="0" indent="-342900" algn="just">
              <a:lnSpc>
                <a:spcPct val="150000"/>
              </a:lnSpc>
              <a:buFont typeface="Symbol" panose="05050102010706020507" pitchFamily="18" charset="2"/>
              <a:buChar char=""/>
            </a:pPr>
            <a:r>
              <a:rPr lang="en-US" sz="28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rPr>
              <a:t>To make work easier to maintain farm.</a:t>
            </a:r>
            <a:endParaRPr lang="en-IN" sz="28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endParaRPr>
          </a:p>
        </p:txBody>
      </p:sp>
      <p:sp>
        <p:nvSpPr>
          <p:cNvPr id="6" name="Rectangle 5">
            <a:extLst>
              <a:ext uri="{FF2B5EF4-FFF2-40B4-BE49-F238E27FC236}">
                <a16:creationId xmlns:a16="http://schemas.microsoft.com/office/drawing/2014/main" id="{C1D5B9AC-7D21-4FDB-8C6F-64B2DCF7C85C}"/>
              </a:ext>
            </a:extLst>
          </p:cNvPr>
          <p:cNvSpPr/>
          <p:nvPr/>
        </p:nvSpPr>
        <p:spPr>
          <a:xfrm>
            <a:off x="1035535" y="422603"/>
            <a:ext cx="3467616" cy="861774"/>
          </a:xfrm>
          <a:prstGeom prst="rect">
            <a:avLst/>
          </a:prstGeom>
          <a:noFill/>
        </p:spPr>
        <p:txBody>
          <a:bodyPr wrap="none" lIns="91440" tIns="45720" rIns="91440" bIns="45720">
            <a:spAutoFit/>
          </a:bodyPr>
          <a:lstStyle/>
          <a:p>
            <a:r>
              <a:rPr lang="en-US" sz="5000" b="1" dirty="0">
                <a:ln w="6600">
                  <a:solidFill>
                    <a:schemeClr val="accent2"/>
                  </a:solidFill>
                  <a:prstDash val="solid"/>
                </a:ln>
                <a:solidFill>
                  <a:srgbClr val="FFFFFF"/>
                </a:solidFill>
                <a:effectLst>
                  <a:outerShdw dist="38100" dir="2700000" algn="tl" rotWithShape="0">
                    <a:schemeClr val="accent2"/>
                  </a:outerShdw>
                </a:effectLst>
              </a:rPr>
              <a:t>OBJECTIVE</a:t>
            </a:r>
            <a:endParaRPr lang="en-IN" sz="50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893490979"/>
      </p:ext>
    </p:extLst>
  </p:cSld>
  <p:clrMapOvr>
    <a:masterClrMapping/>
  </p:clrMapOvr>
  <p:transition spd="slow">
    <p:comb/>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FB56E1C-F741-4045-8745-71D336B42366}"/>
              </a:ext>
            </a:extLst>
          </p:cNvPr>
          <p:cNvSpPr>
            <a:spLocks noGrp="1"/>
          </p:cNvSpPr>
          <p:nvPr>
            <p:ph idx="1"/>
          </p:nvPr>
        </p:nvSpPr>
        <p:spPr>
          <a:xfrm>
            <a:off x="1035535" y="2147234"/>
            <a:ext cx="9905998" cy="3124201"/>
          </a:xfrm>
        </p:spPr>
        <p:txBody>
          <a:bodyPr>
            <a:normAutofit fontScale="85000" lnSpcReduction="20000"/>
          </a:bodyPr>
          <a:lstStyle/>
          <a:p>
            <a:pPr marL="342900" lvl="0" indent="-342900" algn="just">
              <a:lnSpc>
                <a:spcPct val="150000"/>
              </a:lnSpc>
              <a:buFont typeface="Symbol" panose="05050102010706020507" pitchFamily="18" charset="2"/>
              <a:buChar char=""/>
            </a:pPr>
            <a:r>
              <a:rPr lang="en-US" sz="28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rPr>
              <a:t>USER</a:t>
            </a:r>
          </a:p>
          <a:p>
            <a:pPr marL="342900" lvl="0" indent="-342900" algn="just">
              <a:lnSpc>
                <a:spcPct val="150000"/>
              </a:lnSpc>
              <a:buFont typeface="Symbol" panose="05050102010706020507" pitchFamily="18" charset="2"/>
              <a:buChar char=""/>
            </a:pPr>
            <a:r>
              <a:rPr lang="en-US" sz="28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rPr>
              <a:t>STAFF AND COW INFORMATION</a:t>
            </a:r>
          </a:p>
          <a:p>
            <a:pPr marL="342900" lvl="0" indent="-342900" algn="just">
              <a:lnSpc>
                <a:spcPct val="150000"/>
              </a:lnSpc>
              <a:buFont typeface="Symbol" panose="05050102010706020507" pitchFamily="18" charset="2"/>
              <a:buChar char=""/>
            </a:pPr>
            <a:r>
              <a:rPr lang="en-US" sz="28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rPr>
              <a:t>FEED MONITORING</a:t>
            </a:r>
          </a:p>
          <a:p>
            <a:pPr marL="342900" lvl="0" indent="-342900" algn="just">
              <a:lnSpc>
                <a:spcPct val="150000"/>
              </a:lnSpc>
              <a:buFont typeface="Symbol" panose="05050102010706020507" pitchFamily="18" charset="2"/>
              <a:buChar char=""/>
            </a:pPr>
            <a:r>
              <a:rPr lang="en-US" sz="28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rPr>
              <a:t>MILK COLLECTION</a:t>
            </a:r>
          </a:p>
          <a:p>
            <a:pPr marL="342900" lvl="0" indent="-342900" algn="just">
              <a:lnSpc>
                <a:spcPct val="150000"/>
              </a:lnSpc>
              <a:buFont typeface="Symbol" panose="05050102010706020507" pitchFamily="18" charset="2"/>
              <a:buChar char=""/>
            </a:pPr>
            <a:r>
              <a:rPr lang="en-IN" sz="28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rPr>
              <a:t>SALE MILK</a:t>
            </a:r>
          </a:p>
        </p:txBody>
      </p:sp>
      <p:sp>
        <p:nvSpPr>
          <p:cNvPr id="6" name="Rectangle 5">
            <a:extLst>
              <a:ext uri="{FF2B5EF4-FFF2-40B4-BE49-F238E27FC236}">
                <a16:creationId xmlns:a16="http://schemas.microsoft.com/office/drawing/2014/main" id="{C1D5B9AC-7D21-4FDB-8C6F-64B2DCF7C85C}"/>
              </a:ext>
            </a:extLst>
          </p:cNvPr>
          <p:cNvSpPr/>
          <p:nvPr/>
        </p:nvSpPr>
        <p:spPr>
          <a:xfrm>
            <a:off x="1035535" y="422603"/>
            <a:ext cx="2916183" cy="861774"/>
          </a:xfrm>
          <a:prstGeom prst="rect">
            <a:avLst/>
          </a:prstGeom>
          <a:noFill/>
        </p:spPr>
        <p:txBody>
          <a:bodyPr wrap="none" lIns="91440" tIns="45720" rIns="91440" bIns="45720">
            <a:spAutoFit/>
          </a:bodyPr>
          <a:lstStyle/>
          <a:p>
            <a:r>
              <a:rPr lang="en-US" sz="5000" b="1" dirty="0">
                <a:ln w="6600">
                  <a:solidFill>
                    <a:schemeClr val="accent2"/>
                  </a:solidFill>
                  <a:prstDash val="solid"/>
                </a:ln>
                <a:solidFill>
                  <a:srgbClr val="FFFFFF"/>
                </a:solidFill>
                <a:effectLst>
                  <a:outerShdw dist="38100" dir="2700000" algn="tl" rotWithShape="0">
                    <a:schemeClr val="accent2"/>
                  </a:outerShdw>
                </a:effectLst>
              </a:rPr>
              <a:t>MODUAL</a:t>
            </a:r>
            <a:endParaRPr lang="en-IN" sz="50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2992572247"/>
      </p:ext>
    </p:extLst>
  </p:cSld>
  <p:clrMapOvr>
    <a:masterClrMapping/>
  </p:clrMapOvr>
  <p:transition spd="slow">
    <p:comb/>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1D5B9AC-7D21-4FDB-8C6F-64B2DCF7C85C}"/>
              </a:ext>
            </a:extLst>
          </p:cNvPr>
          <p:cNvSpPr/>
          <p:nvPr/>
        </p:nvSpPr>
        <p:spPr>
          <a:xfrm>
            <a:off x="1045161" y="131765"/>
            <a:ext cx="6250429" cy="861774"/>
          </a:xfrm>
          <a:prstGeom prst="rect">
            <a:avLst/>
          </a:prstGeom>
          <a:noFill/>
        </p:spPr>
        <p:txBody>
          <a:bodyPr wrap="none" lIns="91440" tIns="45720" rIns="91440" bIns="45720">
            <a:spAutoFit/>
          </a:bodyPr>
          <a:lstStyle/>
          <a:p>
            <a:r>
              <a:rPr lang="en-US" sz="5000" b="1" cap="none" spc="0" dirty="0">
                <a:ln w="6600">
                  <a:solidFill>
                    <a:schemeClr val="accent2"/>
                  </a:solidFill>
                  <a:prstDash val="solid"/>
                </a:ln>
                <a:solidFill>
                  <a:srgbClr val="FFFFFF"/>
                </a:solidFill>
                <a:effectLst>
                  <a:outerShdw dist="38100" dir="2700000" algn="tl" rotWithShape="0">
                    <a:schemeClr val="accent2"/>
                  </a:outerShdw>
                </a:effectLst>
              </a:rPr>
              <a:t>CONTEXT LEVEL DFD</a:t>
            </a:r>
            <a:endParaRPr lang="en-IN" sz="50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pic>
        <p:nvPicPr>
          <p:cNvPr id="5" name="Content Placeholder 4">
            <a:extLst>
              <a:ext uri="{FF2B5EF4-FFF2-40B4-BE49-F238E27FC236}">
                <a16:creationId xmlns:a16="http://schemas.microsoft.com/office/drawing/2014/main" id="{E55974CB-B0F0-40C4-8880-BC26870FD11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97175" y="993539"/>
            <a:ext cx="6827061" cy="56000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021587860"/>
      </p:ext>
    </p:extLst>
  </p:cSld>
  <p:clrMapOvr>
    <a:masterClrMapping/>
  </p:clrMapOvr>
  <p:transition spd="slow">
    <p:comb/>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A7131D15-02E7-4857-B7C2-80A1752AD5BF}"/>
              </a:ext>
            </a:extLst>
          </p:cNvPr>
          <p:cNvPicPr>
            <a:picLocks noGrp="1" noChangeAspect="1"/>
          </p:cNvPicPr>
          <p:nvPr>
            <p:ph idx="1"/>
          </p:nvPr>
        </p:nvPicPr>
        <p:blipFill>
          <a:blip r:embed="rId3"/>
          <a:stretch>
            <a:fillRect/>
          </a:stretch>
        </p:blipFill>
        <p:spPr>
          <a:xfrm>
            <a:off x="1771050" y="1116531"/>
            <a:ext cx="5746282" cy="55345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Rectangle 5">
            <a:extLst>
              <a:ext uri="{FF2B5EF4-FFF2-40B4-BE49-F238E27FC236}">
                <a16:creationId xmlns:a16="http://schemas.microsoft.com/office/drawing/2014/main" id="{C1D5B9AC-7D21-4FDB-8C6F-64B2DCF7C85C}"/>
              </a:ext>
            </a:extLst>
          </p:cNvPr>
          <p:cNvSpPr/>
          <p:nvPr/>
        </p:nvSpPr>
        <p:spPr>
          <a:xfrm>
            <a:off x="1035535" y="206944"/>
            <a:ext cx="4891083" cy="861774"/>
          </a:xfrm>
          <a:prstGeom prst="rect">
            <a:avLst/>
          </a:prstGeom>
          <a:noFill/>
        </p:spPr>
        <p:txBody>
          <a:bodyPr wrap="none" lIns="91440" tIns="45720" rIns="91440" bIns="45720">
            <a:spAutoFit/>
          </a:bodyPr>
          <a:lstStyle/>
          <a:p>
            <a:r>
              <a:rPr lang="en-US" sz="5000" b="1" dirty="0">
                <a:ln w="6600">
                  <a:solidFill>
                    <a:schemeClr val="accent2"/>
                  </a:solidFill>
                  <a:prstDash val="solid"/>
                </a:ln>
                <a:solidFill>
                  <a:srgbClr val="FFFFFF"/>
                </a:solidFill>
                <a:effectLst>
                  <a:outerShdw dist="38100" dir="2700000" algn="tl" rotWithShape="0">
                    <a:schemeClr val="accent2"/>
                  </a:outerShdw>
                </a:effectLst>
              </a:rPr>
              <a:t>FIRST</a:t>
            </a:r>
            <a:r>
              <a:rPr lang="en-US" sz="5000" b="1" cap="none" spc="0" dirty="0">
                <a:ln w="6600">
                  <a:solidFill>
                    <a:schemeClr val="accent2"/>
                  </a:solidFill>
                  <a:prstDash val="solid"/>
                </a:ln>
                <a:solidFill>
                  <a:srgbClr val="FFFFFF"/>
                </a:solidFill>
                <a:effectLst>
                  <a:outerShdw dist="38100" dir="2700000" algn="tl" rotWithShape="0">
                    <a:schemeClr val="accent2"/>
                  </a:outerShdw>
                </a:effectLst>
              </a:rPr>
              <a:t> LEVEL DFD</a:t>
            </a:r>
            <a:endParaRPr lang="en-IN" sz="50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3112931439"/>
      </p:ext>
    </p:extLst>
  </p:cSld>
  <p:clrMapOvr>
    <a:masterClrMapping/>
  </p:clrMapOvr>
  <p:transition spd="slow">
    <p:comb/>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1D5B9AC-7D21-4FDB-8C6F-64B2DCF7C85C}"/>
              </a:ext>
            </a:extLst>
          </p:cNvPr>
          <p:cNvSpPr/>
          <p:nvPr/>
        </p:nvSpPr>
        <p:spPr>
          <a:xfrm>
            <a:off x="1035535" y="206944"/>
            <a:ext cx="4403770" cy="861774"/>
          </a:xfrm>
          <a:prstGeom prst="rect">
            <a:avLst/>
          </a:prstGeom>
          <a:noFill/>
        </p:spPr>
        <p:txBody>
          <a:bodyPr wrap="none" lIns="91440" tIns="45720" rIns="91440" bIns="45720">
            <a:spAutoFit/>
          </a:bodyPr>
          <a:lstStyle/>
          <a:p>
            <a:r>
              <a:rPr lang="en-US" sz="5000" b="1" cap="none" spc="0" dirty="0">
                <a:ln w="6600">
                  <a:solidFill>
                    <a:schemeClr val="accent2"/>
                  </a:solidFill>
                  <a:prstDash val="solid"/>
                </a:ln>
                <a:solidFill>
                  <a:srgbClr val="FFFFFF"/>
                </a:solidFill>
                <a:effectLst>
                  <a:outerShdw dist="38100" dir="2700000" algn="tl" rotWithShape="0">
                    <a:schemeClr val="accent2"/>
                  </a:outerShdw>
                </a:effectLst>
              </a:rPr>
              <a:t>E-R DIAGRAM</a:t>
            </a:r>
            <a:endParaRPr lang="en-IN" sz="50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pic>
        <p:nvPicPr>
          <p:cNvPr id="7" name="Content Placeholder 6">
            <a:extLst>
              <a:ext uri="{FF2B5EF4-FFF2-40B4-BE49-F238E27FC236}">
                <a16:creationId xmlns:a16="http://schemas.microsoft.com/office/drawing/2014/main" id="{A3D9FC4B-602B-4440-B7D1-6C88CDD496A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51798" y="1140869"/>
            <a:ext cx="6191881" cy="558718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94591520"/>
      </p:ext>
    </p:extLst>
  </p:cSld>
  <p:clrMapOvr>
    <a:masterClrMapping/>
  </p:clrMapOvr>
  <p:transition spd="slow">
    <p:comb/>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1D5B9AC-7D21-4FDB-8C6F-64B2DCF7C85C}"/>
              </a:ext>
            </a:extLst>
          </p:cNvPr>
          <p:cNvSpPr/>
          <p:nvPr/>
        </p:nvSpPr>
        <p:spPr>
          <a:xfrm>
            <a:off x="1035535" y="206944"/>
            <a:ext cx="6417141" cy="861774"/>
          </a:xfrm>
          <a:prstGeom prst="rect">
            <a:avLst/>
          </a:prstGeom>
          <a:noFill/>
        </p:spPr>
        <p:txBody>
          <a:bodyPr wrap="none" lIns="91440" tIns="45720" rIns="91440" bIns="45720">
            <a:spAutoFit/>
          </a:bodyPr>
          <a:lstStyle/>
          <a:p>
            <a:r>
              <a:rPr lang="en-US" sz="5000" b="1" dirty="0">
                <a:ln w="6600">
                  <a:solidFill>
                    <a:schemeClr val="accent2"/>
                  </a:solidFill>
                  <a:prstDash val="solid"/>
                </a:ln>
                <a:solidFill>
                  <a:srgbClr val="FFFFFF"/>
                </a:solidFill>
                <a:effectLst>
                  <a:outerShdw dist="38100" dir="2700000" algn="tl" rotWithShape="0">
                    <a:schemeClr val="accent2"/>
                  </a:outerShdw>
                </a:effectLst>
              </a:rPr>
              <a:t>USE-CASE</a:t>
            </a:r>
            <a:r>
              <a:rPr lang="en-US" sz="5000" b="1" cap="none" spc="0" dirty="0">
                <a:ln w="6600">
                  <a:solidFill>
                    <a:schemeClr val="accent2"/>
                  </a:solidFill>
                  <a:prstDash val="solid"/>
                </a:ln>
                <a:solidFill>
                  <a:srgbClr val="FFFFFF"/>
                </a:solidFill>
                <a:effectLst>
                  <a:outerShdw dist="38100" dir="2700000" algn="tl" rotWithShape="0">
                    <a:schemeClr val="accent2"/>
                  </a:outerShdw>
                </a:effectLst>
              </a:rPr>
              <a:t> DIAGRAM</a:t>
            </a:r>
            <a:endParaRPr lang="en-IN" sz="50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pic>
        <p:nvPicPr>
          <p:cNvPr id="8" name="Content Placeholder 7">
            <a:extLst>
              <a:ext uri="{FF2B5EF4-FFF2-40B4-BE49-F238E27FC236}">
                <a16:creationId xmlns:a16="http://schemas.microsoft.com/office/drawing/2014/main" id="{819BE0DE-90E6-4159-A882-5677872FDEF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35240" y="1068717"/>
            <a:ext cx="5551083" cy="565654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14808814"/>
      </p:ext>
    </p:extLst>
  </p:cSld>
  <p:clrMapOvr>
    <a:masterClrMapping/>
  </p:clrMapOvr>
  <p:transition spd="slow">
    <p:comb/>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1D5B9AC-7D21-4FDB-8C6F-64B2DCF7C85C}"/>
              </a:ext>
            </a:extLst>
          </p:cNvPr>
          <p:cNvSpPr/>
          <p:nvPr/>
        </p:nvSpPr>
        <p:spPr>
          <a:xfrm>
            <a:off x="1141413" y="635913"/>
            <a:ext cx="4416594" cy="861774"/>
          </a:xfrm>
          <a:prstGeom prst="rect">
            <a:avLst/>
          </a:prstGeom>
          <a:noFill/>
        </p:spPr>
        <p:txBody>
          <a:bodyPr wrap="none" lIns="91440" tIns="45720" rIns="91440" bIns="45720">
            <a:spAutoFit/>
          </a:bodyPr>
          <a:lstStyle/>
          <a:p>
            <a:r>
              <a:rPr lang="en-US" sz="5000" b="1" dirty="0">
                <a:ln w="6600">
                  <a:solidFill>
                    <a:schemeClr val="accent2"/>
                  </a:solidFill>
                  <a:prstDash val="solid"/>
                </a:ln>
                <a:solidFill>
                  <a:srgbClr val="FFFFFF"/>
                </a:solidFill>
                <a:effectLst>
                  <a:outerShdw dist="38100" dir="2700000" algn="tl" rotWithShape="0">
                    <a:schemeClr val="accent2"/>
                  </a:outerShdw>
                </a:effectLst>
              </a:rPr>
              <a:t>CONCLUSION</a:t>
            </a:r>
            <a:endParaRPr lang="en-IN" sz="50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3" name="Content Placeholder 2">
            <a:extLst>
              <a:ext uri="{FF2B5EF4-FFF2-40B4-BE49-F238E27FC236}">
                <a16:creationId xmlns:a16="http://schemas.microsoft.com/office/drawing/2014/main" id="{147D8A8F-1C47-4796-A299-A7488E339684}"/>
              </a:ext>
            </a:extLst>
          </p:cNvPr>
          <p:cNvSpPr>
            <a:spLocks noGrp="1"/>
          </p:cNvSpPr>
          <p:nvPr>
            <p:ph idx="1"/>
          </p:nvPr>
        </p:nvSpPr>
        <p:spPr/>
        <p:txBody>
          <a:bodyPr>
            <a:normAutofit/>
          </a:bodyPr>
          <a:lstStyle/>
          <a:p>
            <a:pPr algn="just"/>
            <a:r>
              <a:rPr lang="en-US" sz="32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rPr>
              <a:t>All the cow's need should be supplied in its immediate environment so that the cow's energy is devoted to milk production. The dairy industry has to integrate the feeding system, genetic data, advanced milking system, milk transport and processing facilities, administrative tasks, and skilled manpower.</a:t>
            </a:r>
            <a:endParaRPr lang="en-IN" sz="3200" dirty="0">
              <a:solidFill>
                <a:schemeClr val="accent4">
                  <a:lumMod val="60000"/>
                  <a:lumOff val="40000"/>
                </a:schemeClr>
              </a:solidFill>
              <a:effectLst/>
              <a:latin typeface="Calibri" panose="020F0502020204030204" pitchFamily="34" charset="0"/>
              <a:ea typeface="Calibri" panose="020F0502020204030204" pitchFamily="34" charset="0"/>
              <a:cs typeface="Shruti" panose="020B0502040204020203" pitchFamily="34" charset="0"/>
            </a:endParaRPr>
          </a:p>
          <a:p>
            <a:pPr algn="just"/>
            <a:endParaRPr lang="en-IN" sz="3600" dirty="0">
              <a:solidFill>
                <a:schemeClr val="accent4">
                  <a:lumMod val="60000"/>
                  <a:lumOff val="40000"/>
                </a:schemeClr>
              </a:solidFill>
            </a:endParaRPr>
          </a:p>
        </p:txBody>
      </p:sp>
    </p:spTree>
    <p:extLst>
      <p:ext uri="{BB962C8B-B14F-4D97-AF65-F5344CB8AC3E}">
        <p14:creationId xmlns:p14="http://schemas.microsoft.com/office/powerpoint/2010/main" val="3394591976"/>
      </p:ext>
    </p:extLst>
  </p:cSld>
  <p:clrMapOvr>
    <a:masterClrMapping/>
  </p:clrMapOvr>
  <p:transition spd="slow">
    <p:comb/>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2137551-CD8F-4200-B612-C4D85FD8307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190339A-8661-42A0-BCF8-FCB14B654C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D05A9AC-14F2-42E4-904B-43004658B98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Mesh design</Template>
  <TotalTime>34</TotalTime>
  <Words>182</Words>
  <Application>Microsoft Office PowerPoint</Application>
  <PresentationFormat>Widescreen</PresentationFormat>
  <Paragraphs>22</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Century Gothic</vt:lpstr>
      <vt:lpstr>Symbol</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KAPIL DALSANIYA</dc:creator>
  <cp:lastModifiedBy>KAPIL DALSANIYA</cp:lastModifiedBy>
  <cp:revision>3</cp:revision>
  <dcterms:created xsi:type="dcterms:W3CDTF">2021-12-01T18:02:17Z</dcterms:created>
  <dcterms:modified xsi:type="dcterms:W3CDTF">2021-12-01T18:48:14Z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